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8"/>
  </p:notesMasterIdLst>
  <p:sldIdLst>
    <p:sldId id="256" r:id="rId2"/>
    <p:sldId id="260" r:id="rId3"/>
    <p:sldId id="261" r:id="rId4"/>
    <p:sldId id="317" r:id="rId5"/>
    <p:sldId id="295" r:id="rId6"/>
    <p:sldId id="294" r:id="rId7"/>
    <p:sldId id="298" r:id="rId8"/>
    <p:sldId id="296" r:id="rId9"/>
    <p:sldId id="297" r:id="rId10"/>
    <p:sldId id="299" r:id="rId11"/>
    <p:sldId id="300" r:id="rId12"/>
    <p:sldId id="316" r:id="rId13"/>
    <p:sldId id="303" r:id="rId14"/>
    <p:sldId id="327" r:id="rId15"/>
    <p:sldId id="330" r:id="rId16"/>
    <p:sldId id="328" r:id="rId17"/>
    <p:sldId id="329" r:id="rId18"/>
    <p:sldId id="305" r:id="rId19"/>
    <p:sldId id="308" r:id="rId20"/>
    <p:sldId id="310" r:id="rId21"/>
    <p:sldId id="311" r:id="rId22"/>
    <p:sldId id="312" r:id="rId23"/>
    <p:sldId id="301" r:id="rId24"/>
    <p:sldId id="302" r:id="rId25"/>
    <p:sldId id="313" r:id="rId26"/>
    <p:sldId id="304" r:id="rId27"/>
    <p:sldId id="314" r:id="rId28"/>
    <p:sldId id="318" r:id="rId29"/>
    <p:sldId id="319" r:id="rId30"/>
    <p:sldId id="321" r:id="rId31"/>
    <p:sldId id="320" r:id="rId32"/>
    <p:sldId id="322" r:id="rId33"/>
    <p:sldId id="323" r:id="rId34"/>
    <p:sldId id="324" r:id="rId35"/>
    <p:sldId id="325" r:id="rId36"/>
    <p:sldId id="326" r:id="rId3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70"/>
    <p:restoredTop sz="94674"/>
  </p:normalViewPr>
  <p:slideViewPr>
    <p:cSldViewPr snapToGrid="0">
      <p:cViewPr>
        <p:scale>
          <a:sx n="120" d="100"/>
          <a:sy n="120" d="100"/>
        </p:scale>
        <p:origin x="49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0200" y="2362200"/>
            <a:ext cx="3505200" cy="1236440"/>
          </a:xfrm>
          <a:noFill/>
        </p:spPr>
        <p:txBody>
          <a:bodyPr>
            <a:normAutofit fontScale="90000"/>
          </a:bodyPr>
          <a:lstStyle/>
          <a:p>
            <a:r>
              <a:rPr lang="en-US" sz="3800" dirty="0"/>
              <a:t>Lab </a:t>
            </a:r>
            <a:r>
              <a:rPr lang="en-US" sz="3800" dirty="0" smtClean="0"/>
              <a:t>4: AMOVA, F-statistics, and Haplotype Networks 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91200" y="3962400"/>
            <a:ext cx="2743200" cy="681038"/>
          </a:xfrm>
          <a:noFill/>
        </p:spPr>
        <p:txBody>
          <a:bodyPr>
            <a:normAutofit lnSpcReduction="10000"/>
          </a:bodyPr>
          <a:lstStyle/>
          <a:p>
            <a:r>
              <a:rPr lang="en-US" sz="1300" dirty="0"/>
              <a:t>BIOL 4174/5174: Conservation Genetics Lab</a:t>
            </a:r>
          </a:p>
          <a:p>
            <a:r>
              <a:rPr lang="en-US" sz="1300" dirty="0" smtClean="0"/>
              <a:t>2/14/2018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381000"/>
            <a:ext cx="5486400" cy="579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greater than 0</a:t>
                </a:r>
                <a:r>
                  <a:rPr lang="en-US" dirty="0" smtClean="0"/>
                  <a:t>… 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high compared to number of segregating 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most alleles are common, with few rare ones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population contraction</a:t>
                </a:r>
                <a:r>
                  <a:rPr lang="en-US" dirty="0" smtClean="0"/>
                  <a:t> (rare alleles lost)</a:t>
                </a:r>
                <a:endParaRPr lang="en-US" dirty="0"/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Balancing selection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 r="-1221" b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7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3600" smtClean="0"/>
              <a:t>Tajima’s D and population demography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43000"/>
            <a:ext cx="6045200" cy="51816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508500" y="3405965"/>
            <a:ext cx="228600" cy="2286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9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800" dirty="0" smtClean="0"/>
              <a:t>Question 2: How different are </a:t>
            </a:r>
            <a:r>
              <a:rPr lang="en-US" sz="2800" smtClean="0"/>
              <a:t>my samples/populations?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601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0826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Fixation Indices (F-Statistics)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5005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Used to describe levels of genetic variation within and among populations</a:t>
            </a:r>
          </a:p>
          <a:p>
            <a:endParaRPr lang="en-US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ST</a:t>
            </a:r>
            <a:r>
              <a:rPr lang="en-US" sz="2400" dirty="0" smtClean="0"/>
              <a:t> = proportion of genetic variance contained in a subpopulation relative to the total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IS</a:t>
            </a:r>
            <a:r>
              <a:rPr lang="en-US" sz="2400" dirty="0" smtClean="0"/>
              <a:t> = proportion of genetic variance in individuals relative to their subpopulation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IT</a:t>
            </a:r>
            <a:r>
              <a:rPr lang="en-US" sz="2400" dirty="0" smtClean="0"/>
              <a:t> = proportion of genetic variance contained in individuals relative to total variance</a:t>
            </a:r>
          </a:p>
        </p:txBody>
      </p:sp>
    </p:spTree>
    <p:extLst>
      <p:ext uri="{BB962C8B-B14F-4D97-AF65-F5344CB8AC3E}">
        <p14:creationId xmlns:p14="http://schemas.microsoft.com/office/powerpoint/2010/main" val="178252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Sewall 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smtClean="0"/>
                  <a:t>Masatoshi </a:t>
                </a:r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914400" y="228600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Many definitions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r>
              <a:rPr lang="en-US" sz="2400" dirty="0">
                <a:solidFill>
                  <a:srgbClr val="FF0000"/>
                </a:solidFill>
              </a:rPr>
              <a:t> Confusingly all </a:t>
            </a:r>
            <a:r>
              <a:rPr lang="en-US" sz="2400" dirty="0" smtClean="0">
                <a:solidFill>
                  <a:srgbClr val="FF0000"/>
                </a:solidFill>
              </a:rPr>
              <a:t>referred </a:t>
            </a:r>
            <a:r>
              <a:rPr lang="en-US" sz="2400" dirty="0">
                <a:solidFill>
                  <a:srgbClr val="FF0000"/>
                </a:solidFill>
              </a:rPr>
              <a:t>to as F</a:t>
            </a:r>
            <a:r>
              <a:rPr lang="en-US" sz="2400" baseline="-25000" dirty="0">
                <a:solidFill>
                  <a:srgbClr val="FF0000"/>
                </a:solidFill>
              </a:rPr>
              <a:t>ST</a:t>
            </a:r>
            <a:r>
              <a:rPr lang="en-US" sz="2400" dirty="0">
                <a:solidFill>
                  <a:srgbClr val="FF0000"/>
                </a:solidFill>
              </a:rPr>
              <a:t> in the literature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800600"/>
            <a:ext cx="1780561" cy="18476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133600"/>
            <a:ext cx="1571523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9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05400" y="15240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638800" y="1143000"/>
            <a:ext cx="28203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Variance in allele frequency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between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495800" y="2819400"/>
            <a:ext cx="3810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953000" y="3124200"/>
            <a:ext cx="2701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 p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67200" y="4191000"/>
            <a:ext cx="3048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86000" y="3657600"/>
            <a:ext cx="2514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Expected heterozygosity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total population</a:t>
            </a:r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>
          <a:xfrm flipH="1">
            <a:off x="5486400" y="4361766"/>
            <a:ext cx="381000" cy="210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867400" y="4038600"/>
            <a:ext cx="3070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observed heterozygosity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sub-populations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4400" y="525780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Account for multiple alleles by only considering total heterozygosity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Should be equivalent to F</a:t>
            </a:r>
            <a:r>
              <a:rPr lang="en-US" baseline="-25000" dirty="0" smtClean="0">
                <a:solidFill>
                  <a:srgbClr val="FF0000"/>
                </a:solidFill>
              </a:rPr>
              <a:t>ST</a:t>
            </a:r>
            <a:r>
              <a:rPr lang="en-US" dirty="0" smtClean="0">
                <a:solidFill>
                  <a:srgbClr val="FF0000"/>
                </a:solidFill>
              </a:rPr>
              <a:t> in case of 2 alleles, and weighted average of F</a:t>
            </a:r>
            <a:r>
              <a:rPr lang="en-US" baseline="-25000" dirty="0" smtClean="0">
                <a:solidFill>
                  <a:srgbClr val="FF0000"/>
                </a:solidFill>
              </a:rPr>
              <a:t>ST </a:t>
            </a:r>
            <a:r>
              <a:rPr lang="en-US" dirty="0" smtClean="0">
                <a:solidFill>
                  <a:srgbClr val="FF0000"/>
                </a:solidFill>
              </a:rPr>
              <a:t> when multiple alleles</a:t>
            </a:r>
          </a:p>
        </p:txBody>
      </p:sp>
    </p:spTree>
    <p:extLst>
      <p:ext uri="{BB962C8B-B14F-4D97-AF65-F5344CB8AC3E}">
        <p14:creationId xmlns:p14="http://schemas.microsoft.com/office/powerpoint/2010/main" val="149086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3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81600" y="5791200"/>
            <a:ext cx="9906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248400" y="5562600"/>
            <a:ext cx="24111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Average heterozygosity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019800" y="2667000"/>
            <a:ext cx="76200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781800" y="2362200"/>
            <a:ext cx="1710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# of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724400" y="8382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181600" y="685800"/>
            <a:ext cx="1904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 each allele “u”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828800" y="3962400"/>
            <a:ext cx="7620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2362200"/>
            <a:ext cx="1545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pop size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286000" y="2895600"/>
            <a:ext cx="4572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/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  <a:blipFill rotWithShape="0">
                <a:blip r:embed="rId3"/>
                <a:stretch>
                  <a:fillRect t="-55844" r="-6478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V="1">
            <a:off x="3276600" y="4953000"/>
            <a:ext cx="152400" cy="76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90600" y="5791200"/>
            <a:ext cx="252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048000" y="2819400"/>
            <a:ext cx="304800" cy="533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−1)</m:t>
                          </m:r>
                          <m:acc>
                            <m:accPr>
                              <m:chr m:val="̅"/>
                              <m:ctrl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  <a:blipFill rotWithShape="0">
                <a:blip r:embed="rId4"/>
                <a:stretch>
                  <a:fillRect t="-54321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1447800" y="6400800"/>
            <a:ext cx="6465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Point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 Account </a:t>
            </a:r>
            <a:r>
              <a:rPr lang="en-US" smtClean="0">
                <a:solidFill>
                  <a:srgbClr val="FF0000"/>
                </a:solidFill>
                <a:sym typeface="Wingdings"/>
              </a:rPr>
              <a:t>for unequal sample sizes, and multiple alleles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93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886700" cy="838200"/>
          </a:xfrm>
        </p:spPr>
        <p:txBody>
          <a:bodyPr>
            <a:normAutofit fontScale="90000"/>
          </a:bodyPr>
          <a:lstStyle/>
          <a:p>
            <a:r>
              <a:rPr lang="en-US" sz="6600" dirty="0" smtClean="0"/>
              <a:t>F</a:t>
            </a:r>
            <a:r>
              <a:rPr lang="en-US" sz="6600" baseline="-25000" dirty="0" smtClean="0"/>
              <a:t>ST</a:t>
            </a:r>
            <a:r>
              <a:rPr lang="en-US" sz="6600" dirty="0" smtClean="0"/>
              <a:t> Bias</a:t>
            </a:r>
            <a:r>
              <a:rPr lang="en-US" sz="6600" baseline="-25000" dirty="0" smtClean="0"/>
              <a:t> </a:t>
            </a:r>
            <a:endParaRPr lang="en-US" sz="6600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Can be highly influenced by sampling, and </a:t>
            </a:r>
            <a:r>
              <a:rPr lang="en-US" sz="2400" b="1" dirty="0" smtClean="0">
                <a:solidFill>
                  <a:srgbClr val="FF0000"/>
                </a:solidFill>
              </a:rPr>
              <a:t>depending on which F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ST</a:t>
            </a:r>
            <a:r>
              <a:rPr lang="en-US" sz="2400" b="1" dirty="0" smtClean="0">
                <a:solidFill>
                  <a:srgbClr val="FF0000"/>
                </a:solidFill>
              </a:rPr>
              <a:t> estimator is used</a:t>
            </a:r>
            <a:r>
              <a:rPr lang="mr-IN" sz="2400" b="1" dirty="0" smtClean="0">
                <a:solidFill>
                  <a:srgbClr val="FF0000"/>
                </a:solidFill>
              </a:rPr>
              <a:t>…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endParaRPr lang="en-US" sz="2400" dirty="0"/>
          </a:p>
          <a:p>
            <a:r>
              <a:rPr lang="en-US" sz="2400" dirty="0" smtClean="0"/>
              <a:t>Used to measure subpopulation differentiation </a:t>
            </a:r>
            <a:r>
              <a:rPr lang="en-US" sz="2400" dirty="0" smtClean="0">
                <a:solidFill>
                  <a:srgbClr val="FF0000"/>
                </a:solidFill>
              </a:rPr>
              <a:t>but also affected by anything which affects evolutionary rate of a locus (e.g. mutation rate, selection)</a:t>
            </a:r>
          </a:p>
          <a:p>
            <a:endParaRPr lang="en-US" sz="2400" dirty="0"/>
          </a:p>
          <a:p>
            <a:r>
              <a:rPr lang="en-US" sz="2400" dirty="0" smtClean="0"/>
              <a:t>F</a:t>
            </a:r>
            <a:r>
              <a:rPr lang="en-US" sz="2400" baseline="-25000" dirty="0" smtClean="0"/>
              <a:t>ST</a:t>
            </a:r>
            <a:r>
              <a:rPr lang="en-US" sz="2400" dirty="0" smtClean="0"/>
              <a:t> ranges from 0 to 1</a:t>
            </a:r>
          </a:p>
          <a:p>
            <a:pPr lvl="1"/>
            <a:r>
              <a:rPr lang="en-US" sz="2000" dirty="0" smtClean="0"/>
              <a:t>0 = no population differentiation</a:t>
            </a:r>
          </a:p>
          <a:p>
            <a:pPr lvl="1"/>
            <a:r>
              <a:rPr lang="en-US" sz="2000" dirty="0" smtClean="0"/>
              <a:t>1 = very high differentiation</a:t>
            </a:r>
          </a:p>
          <a:p>
            <a:pPr lvl="1"/>
            <a:r>
              <a:rPr lang="en-US" sz="2000" dirty="0" smtClean="0"/>
              <a:t>Negative values can be interpreted as 0 values</a:t>
            </a:r>
          </a:p>
          <a:p>
            <a:pPr lvl="2"/>
            <a:r>
              <a:rPr lang="en-US" sz="2000" dirty="0" smtClean="0"/>
              <a:t>Or inappropriate groupings of samples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638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F</a:t>
            </a:r>
            <a:r>
              <a:rPr lang="en-US" sz="6000" baseline="-25000" dirty="0" smtClean="0"/>
              <a:t>ST</a:t>
            </a:r>
            <a:endParaRPr lang="en-US" sz="60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3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286000" y="22860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FIRST</a:t>
            </a:r>
            <a:r>
              <a:rPr lang="en-US" sz="3200" dirty="0" smtClean="0"/>
              <a:t> update class materials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685800" y="1371600"/>
            <a:ext cx="79248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cs typeface="Courier New" panose="02070309020205020404" pitchFamily="49" charset="0"/>
              </a:rPr>
              <a:t>Via GitHub:</a:t>
            </a:r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~/Desktop/&lt;user&gt;/ConsGen2018</a:t>
            </a:r>
          </a:p>
          <a:p>
            <a:pPr marL="514350" indent="-514350">
              <a:buAutoNum type="arabicPeriod"/>
            </a:pPr>
            <a:r>
              <a:rPr lang="en-US" sz="2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smtClean="0">
                <a:cs typeface="Courier New" panose="02070309020205020404" pitchFamily="49" charset="0"/>
              </a:rPr>
              <a:t>Or via Blackboard:</a:t>
            </a: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Download 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</a:t>
            </a:r>
            <a:r>
              <a:rPr lang="mr-IN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xvzf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lab4.tar.gz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65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(Low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401490">
            <a:off x="3018169" y="3332837"/>
            <a:ext cx="914400" cy="119169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8813548">
            <a:off x="6057424" y="2869085"/>
            <a:ext cx="914400" cy="152560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6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2374561">
            <a:off x="2028926" y="2407722"/>
            <a:ext cx="748581" cy="150583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374561">
            <a:off x="7113540" y="3243042"/>
            <a:ext cx="732070" cy="121169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7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 smtClean="0"/>
              <a:t>Question 3: Is there structure/subdivision within my population?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202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Population Structure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Which groups are interbreeding? </a:t>
            </a:r>
            <a:r>
              <a:rPr lang="en-US" sz="2400" dirty="0" smtClean="0">
                <a:sym typeface="Wingdings"/>
              </a:rPr>
              <a:t></a:t>
            </a:r>
            <a:r>
              <a:rPr lang="en-US" sz="2400" dirty="0" smtClean="0"/>
              <a:t>Important for conservation genetics and management</a:t>
            </a:r>
          </a:p>
          <a:p>
            <a:endParaRPr lang="en-US" sz="2400" dirty="0" smtClean="0"/>
          </a:p>
          <a:p>
            <a:r>
              <a:rPr lang="en-US" sz="2400" dirty="0"/>
              <a:t>Are there groups with restricted </a:t>
            </a:r>
            <a:r>
              <a:rPr lang="en-US" sz="2400" dirty="0">
                <a:solidFill>
                  <a:srgbClr val="FF0000"/>
                </a:solidFill>
              </a:rPr>
              <a:t>gene flow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 smtClean="0"/>
              <a:t>Various methods</a:t>
            </a:r>
          </a:p>
          <a:p>
            <a:pPr lvl="1"/>
            <a:r>
              <a:rPr lang="en-US" sz="2000" b="1" dirty="0" smtClean="0"/>
              <a:t>Statistical measures (e.g. F</a:t>
            </a:r>
            <a:r>
              <a:rPr lang="en-US" sz="2000" b="1" baseline="-25000" dirty="0" smtClean="0"/>
              <a:t>ST</a:t>
            </a:r>
            <a:r>
              <a:rPr lang="en-US" sz="2000" b="1" dirty="0" smtClean="0"/>
              <a:t>) </a:t>
            </a:r>
          </a:p>
          <a:p>
            <a:pPr lvl="1"/>
            <a:r>
              <a:rPr lang="en-US" sz="2000" b="1" dirty="0" smtClean="0"/>
              <a:t>AMOVA</a:t>
            </a:r>
            <a:r>
              <a:rPr lang="en-US" sz="2000" dirty="0" smtClean="0"/>
              <a:t> (</a:t>
            </a:r>
            <a:r>
              <a:rPr lang="en-US" sz="2000" b="1" dirty="0" smtClean="0"/>
              <a:t>A</a:t>
            </a:r>
            <a:r>
              <a:rPr lang="en-US" sz="2000" dirty="0" smtClean="0"/>
              <a:t>nalysis of </a:t>
            </a:r>
            <a:r>
              <a:rPr lang="en-US" sz="2000" b="1" dirty="0" smtClean="0"/>
              <a:t>Mo</a:t>
            </a:r>
            <a:r>
              <a:rPr lang="en-US" sz="2000" dirty="0" smtClean="0"/>
              <a:t>lecular </a:t>
            </a:r>
            <a:r>
              <a:rPr lang="en-US" sz="2000" b="1" dirty="0" smtClean="0"/>
              <a:t>Va</a:t>
            </a:r>
            <a:r>
              <a:rPr lang="en-US" sz="2000" dirty="0" smtClean="0"/>
              <a:t>riance – </a:t>
            </a:r>
            <a:r>
              <a:rPr lang="en-US" sz="2000" dirty="0" err="1" smtClean="0"/>
              <a:t>Excoffier</a:t>
            </a:r>
            <a:r>
              <a:rPr lang="en-US" sz="2000" dirty="0" smtClean="0"/>
              <a:t> et al. 1992)</a:t>
            </a:r>
          </a:p>
          <a:p>
            <a:pPr lvl="2"/>
            <a:r>
              <a:rPr lang="en-US" sz="1600" i="1" dirty="0" smtClean="0"/>
              <a:t>A priori </a:t>
            </a:r>
            <a:r>
              <a:rPr lang="en-US" sz="1600" dirty="0" smtClean="0"/>
              <a:t>assumptions of population structure</a:t>
            </a:r>
          </a:p>
          <a:p>
            <a:pPr lvl="1"/>
            <a:r>
              <a:rPr lang="en-US" sz="2000" b="1" dirty="0" smtClean="0"/>
              <a:t>Bayesian clustering algorithms </a:t>
            </a:r>
            <a:r>
              <a:rPr lang="en-US" sz="2000" dirty="0" smtClean="0"/>
              <a:t>(e.g., </a:t>
            </a:r>
            <a:r>
              <a:rPr lang="en-US" sz="2000" cap="small" dirty="0" smtClean="0"/>
              <a:t>Structure</a:t>
            </a:r>
            <a:r>
              <a:rPr lang="en-US" sz="2000" dirty="0" smtClean="0"/>
              <a:t> – Pritchard et al. 2000)</a:t>
            </a:r>
          </a:p>
          <a:p>
            <a:pPr lvl="2"/>
            <a:r>
              <a:rPr lang="en-US" sz="1600" dirty="0" smtClean="0"/>
              <a:t>No </a:t>
            </a:r>
            <a:r>
              <a:rPr lang="en-US" sz="1600" i="1" dirty="0" smtClean="0"/>
              <a:t>a priori </a:t>
            </a:r>
            <a:r>
              <a:rPr lang="en-US" sz="1600" dirty="0" smtClean="0"/>
              <a:t>assumptions. Bayesian witchcraft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146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AMOVA - </a:t>
            </a:r>
            <a:r>
              <a:rPr lang="en-US" sz="2800" b="1" dirty="0"/>
              <a:t>A</a:t>
            </a:r>
            <a:r>
              <a:rPr lang="en-US" sz="2800" dirty="0"/>
              <a:t>nalysis of </a:t>
            </a:r>
            <a:r>
              <a:rPr lang="en-US" sz="2800" b="1" dirty="0"/>
              <a:t>Mo</a:t>
            </a:r>
            <a:r>
              <a:rPr lang="en-US" sz="2800" dirty="0"/>
              <a:t>lecular </a:t>
            </a:r>
            <a:r>
              <a:rPr lang="en-US" sz="2800" b="1" dirty="0"/>
              <a:t>Va</a:t>
            </a:r>
            <a:r>
              <a:rPr lang="en-US" sz="2800" dirty="0"/>
              <a:t>riance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14130"/>
            <a:ext cx="7886700" cy="4762833"/>
          </a:xfrm>
        </p:spPr>
        <p:txBody>
          <a:bodyPr>
            <a:normAutofit/>
          </a:bodyPr>
          <a:lstStyle/>
          <a:p>
            <a:r>
              <a:rPr lang="en-US" dirty="0" smtClean="0"/>
              <a:t>Testing</a:t>
            </a:r>
            <a:r>
              <a:rPr lang="en-US" i="1" dirty="0" smtClean="0"/>
              <a:t> a </a:t>
            </a:r>
            <a:r>
              <a:rPr lang="en-US" i="1" dirty="0"/>
              <a:t>priori </a:t>
            </a:r>
            <a:r>
              <a:rPr lang="en-US" dirty="0" smtClean="0"/>
              <a:t>hypothesis </a:t>
            </a:r>
            <a:r>
              <a:rPr lang="en-US" dirty="0"/>
              <a:t>of population </a:t>
            </a:r>
            <a:r>
              <a:rPr lang="en-US" dirty="0" smtClean="0"/>
              <a:t>structure</a:t>
            </a:r>
          </a:p>
          <a:p>
            <a:pPr lvl="1"/>
            <a:r>
              <a:rPr lang="en-US" dirty="0" smtClean="0"/>
              <a:t>Goal: See how well that hypothesis explains genetic variance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Creates a distance matrix (genetic distance)</a:t>
            </a:r>
          </a:p>
          <a:p>
            <a:endParaRPr lang="en-US" dirty="0" smtClean="0"/>
          </a:p>
          <a:p>
            <a:r>
              <a:rPr lang="en-US" dirty="0" smtClean="0"/>
              <a:t>Partitions amount of variance in distance matrix explained by hierarchical components:</a:t>
            </a:r>
          </a:p>
          <a:p>
            <a:pPr lvl="1"/>
            <a:r>
              <a:rPr lang="en-US" dirty="0" smtClean="0"/>
              <a:t>Among groups </a:t>
            </a:r>
          </a:p>
          <a:p>
            <a:pPr lvl="1"/>
            <a:r>
              <a:rPr lang="en-US" dirty="0" smtClean="0"/>
              <a:t>Among subpopulations within groups </a:t>
            </a:r>
          </a:p>
          <a:p>
            <a:pPr lvl="1"/>
            <a:r>
              <a:rPr lang="en-US" dirty="0" smtClean="0"/>
              <a:t>Among individuals within subpopulations</a:t>
            </a:r>
          </a:p>
          <a:p>
            <a:endParaRPr lang="en-US" dirty="0" smtClean="0"/>
          </a:p>
          <a:p>
            <a:r>
              <a:rPr lang="en-US" smtClean="0"/>
              <a:t>Test significance using random permutation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676400" y="6458542"/>
            <a:ext cx="6301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AMOVA developed by: </a:t>
            </a:r>
            <a:r>
              <a:rPr lang="en-US" dirty="0" err="1" smtClean="0"/>
              <a:t>Excoffier</a:t>
            </a:r>
            <a:r>
              <a:rPr lang="en-US" dirty="0" smtClean="0"/>
              <a:t>, </a:t>
            </a:r>
            <a:r>
              <a:rPr lang="en-US" dirty="0" err="1" smtClean="0"/>
              <a:t>Smouse</a:t>
            </a:r>
            <a:r>
              <a:rPr lang="en-US" dirty="0" smtClean="0"/>
              <a:t>, Quattro (1992) </a:t>
            </a:r>
            <a:r>
              <a:rPr lang="en-US" i="1" dirty="0" smtClean="0"/>
              <a:t>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3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7848600" cy="49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Permutation tests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620000" cy="3962400"/>
          </a:xfrm>
        </p:spPr>
        <p:txBody>
          <a:bodyPr>
            <a:normAutofit/>
          </a:bodyPr>
          <a:lstStyle/>
          <a:p>
            <a:pPr marL="182880" lvl="1">
              <a:spcAft>
                <a:spcPts val="1200"/>
              </a:spcAft>
            </a:pPr>
            <a:r>
              <a:rPr lang="en-US" sz="2400" b="1" dirty="0" smtClean="0"/>
              <a:t>Permutation Test - </a:t>
            </a:r>
            <a:r>
              <a:rPr lang="en-US" sz="2400" dirty="0"/>
              <a:t>Allows for the null distribution to be obtained, and significance to be tested.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Reorder the data by randomly assigning individuals to new groups, populations, etc.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New distance matrix is made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Calculations are performed again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Repeat</a:t>
            </a:r>
          </a:p>
          <a:p>
            <a:pPr lvl="2">
              <a:spcAft>
                <a:spcPts val="1200"/>
              </a:spcAft>
            </a:pPr>
            <a:r>
              <a:rPr lang="en-US" sz="1800" dirty="0" smtClean="0"/>
              <a:t>Should do this several thousand times</a:t>
            </a:r>
          </a:p>
        </p:txBody>
      </p:sp>
    </p:spTree>
    <p:extLst>
      <p:ext uri="{BB962C8B-B14F-4D97-AF65-F5344CB8AC3E}">
        <p14:creationId xmlns:p14="http://schemas.microsoft.com/office/powerpoint/2010/main" val="147411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200" dirty="0" smtClean="0"/>
              <a:t>Question 4: How are </a:t>
            </a:r>
            <a:r>
              <a:rPr lang="en-US" sz="3200" smtClean="0"/>
              <a:t>genetic variants related?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61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0" y="381000"/>
            <a:ext cx="6019800" cy="610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895600"/>
            <a:ext cx="5727405" cy="38144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620000" cy="27432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Types of questions: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my genetic marker neutral?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genetically different are my samples/ populations?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there structure/subdivision in my population(s)?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are genetic variants related?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3600" y="0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Today: First Analyses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4200" y="609600"/>
            <a:ext cx="5791200" cy="57973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1371600"/>
            <a:ext cx="3124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Open circles = </a:t>
            </a:r>
            <a:r>
              <a:rPr lang="en-US" sz="2000" b="1" dirty="0"/>
              <a:t>observed haplotypes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Filled circles = </a:t>
            </a:r>
            <a:r>
              <a:rPr lang="en-US" sz="2000" b="1" dirty="0"/>
              <a:t>unobserved, hypothetical intermediates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Ticks on edges = </a:t>
            </a:r>
            <a:r>
              <a:rPr lang="en-US" sz="2000" b="1" dirty="0"/>
              <a:t>number </a:t>
            </a:r>
            <a:r>
              <a:rPr lang="en-US" sz="2000" b="1" dirty="0" smtClean="0"/>
              <a:t>of differences (mutations)</a:t>
            </a:r>
            <a:endParaRPr lang="en-US" sz="2000" b="1" dirty="0"/>
          </a:p>
        </p:txBody>
      </p:sp>
      <p:sp>
        <p:nvSpPr>
          <p:cNvPr id="4" name="Oval 3"/>
          <p:cNvSpPr/>
          <p:nvPr/>
        </p:nvSpPr>
        <p:spPr>
          <a:xfrm>
            <a:off x="3657600" y="10668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2"/>
          </p:cNvCxnSpPr>
          <p:nvPr/>
        </p:nvCxnSpPr>
        <p:spPr>
          <a:xfrm flipH="1">
            <a:off x="2286000" y="1181100"/>
            <a:ext cx="1371600" cy="266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410200" y="2895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286000" y="3009900"/>
            <a:ext cx="3124200" cy="1905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257800" y="3276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057400" y="3390900"/>
            <a:ext cx="3200400" cy="1028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86700" cy="4351338"/>
          </a:xfrm>
        </p:spPr>
        <p:txBody>
          <a:bodyPr/>
          <a:lstStyle/>
          <a:p>
            <a:r>
              <a:rPr lang="en-US" dirty="0" smtClean="0"/>
              <a:t>Many methods to construct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Minimum Spanning Network</a:t>
            </a:r>
          </a:p>
          <a:p>
            <a:pPr lvl="1"/>
            <a:r>
              <a:rPr lang="en-US" dirty="0" smtClean="0"/>
              <a:t>Find shortest raw distances</a:t>
            </a:r>
          </a:p>
          <a:p>
            <a:endParaRPr lang="en-US" dirty="0" smtClean="0"/>
          </a:p>
          <a:p>
            <a:r>
              <a:rPr lang="en-US" b="1" dirty="0" smtClean="0"/>
              <a:t>Median Joining Network</a:t>
            </a:r>
          </a:p>
          <a:p>
            <a:pPr lvl="1"/>
            <a:r>
              <a:rPr lang="en-US" dirty="0" smtClean="0"/>
              <a:t>Modifies Minimum Spanning Network with ancestral reconstructions to find most parsimonious solution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5105400"/>
            <a:ext cx="5371728" cy="138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7162800" cy="4960938"/>
          </a:xfrm>
        </p:spPr>
        <p:txBody>
          <a:bodyPr/>
          <a:lstStyle/>
          <a:p>
            <a:r>
              <a:rPr lang="en-US" dirty="0" smtClean="0"/>
              <a:t>Many more methods, which we won’t use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Statistical Parsimony (TCS Method)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Ancestral Maximum Parsimony</a:t>
            </a:r>
          </a:p>
          <a:p>
            <a:endParaRPr lang="en-US" b="1" dirty="0"/>
          </a:p>
          <a:p>
            <a:r>
              <a:rPr lang="en-US" b="1" dirty="0" smtClean="0"/>
              <a:t>Integer Neighbor-Joining Network</a:t>
            </a:r>
          </a:p>
          <a:p>
            <a:endParaRPr lang="en-US" b="1" dirty="0"/>
          </a:p>
          <a:p>
            <a:r>
              <a:rPr lang="en-US" b="1" dirty="0" smtClean="0"/>
              <a:t>Tight Walk Spanner </a:t>
            </a:r>
          </a:p>
          <a:p>
            <a:endParaRPr lang="en-US" b="1" dirty="0"/>
          </a:p>
          <a:p>
            <a:r>
              <a:rPr lang="en-US" b="1" dirty="0" smtClean="0"/>
              <a:t>Average Dissimilarity 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800" y="1752600"/>
            <a:ext cx="2714478" cy="34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8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Spanning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7315200" cy="4419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Does not reconstruct hypothetical ancestors</a:t>
            </a:r>
          </a:p>
          <a:p>
            <a:endParaRPr lang="en-US" sz="2400" dirty="0" smtClean="0"/>
          </a:p>
          <a:p>
            <a:r>
              <a:rPr lang="en-US" sz="2400" dirty="0" smtClean="0"/>
              <a:t>Tick marks in the network to the right represent the number of bases that vary between observed nodes.</a:t>
            </a:r>
          </a:p>
          <a:p>
            <a:endParaRPr lang="en-US" sz="2400" dirty="0"/>
          </a:p>
          <a:p>
            <a:r>
              <a:rPr lang="en-US" sz="2400" dirty="0" smtClean="0"/>
              <a:t>Goal: Find network where all haplotypes are connected with minimal total differences (mutations) in network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Weakness: Most parsimonious solution may involve unobserved haplotypes </a:t>
            </a:r>
          </a:p>
          <a:p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2362200"/>
            <a:ext cx="13716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6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Joining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315200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Starts with a minimum spanning tree</a:t>
            </a:r>
          </a:p>
          <a:p>
            <a:endParaRPr lang="en-US" sz="2400" dirty="0"/>
          </a:p>
          <a:p>
            <a:r>
              <a:rPr lang="en-US" sz="2400" dirty="0" smtClean="0"/>
              <a:t>Reconstructs hypothetical haplotypes in order to improve parsimony</a:t>
            </a:r>
          </a:p>
          <a:p>
            <a:pPr lvl="1"/>
            <a:r>
              <a:rPr lang="en-US" sz="2000" dirty="0" smtClean="0"/>
              <a:t>“Steiner” nodes </a:t>
            </a:r>
            <a:r>
              <a:rPr lang="en-US" sz="2000" dirty="0" smtClean="0">
                <a:sym typeface="Wingdings"/>
              </a:rPr>
              <a:t> Unobserved nodes connecting to three or more observed ones </a:t>
            </a:r>
          </a:p>
          <a:p>
            <a:pPr lvl="1"/>
            <a:endParaRPr lang="en-US" sz="20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Can perform better than Minimum Spanning Tree 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716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0" y="381000"/>
            <a:ext cx="3105150" cy="1325563"/>
          </a:xfrm>
        </p:spPr>
        <p:txBody>
          <a:bodyPr/>
          <a:lstStyle/>
          <a:p>
            <a:r>
              <a:rPr lang="en-US" dirty="0" smtClean="0"/>
              <a:t>Today’s Dataset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600200"/>
            <a:ext cx="5943600" cy="37680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400" y="5562600"/>
            <a:ext cx="46330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Mitochondrial genes: ATPase 8 and ATPase 6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Small lizard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Grand Canyon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7" b="89867" l="400" r="99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400" y="609600"/>
            <a:ext cx="2590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304800"/>
            <a:ext cx="1887870" cy="1463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200" y="2057400"/>
            <a:ext cx="6882809" cy="42873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4400" y="533400"/>
            <a:ext cx="45132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R: Statistical computing language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Interact via terminal (like bash, sort of)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Good luck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79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90800"/>
            <a:ext cx="80010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600" dirty="0" smtClean="0"/>
              <a:t>Question 1: Is </a:t>
            </a:r>
            <a:r>
              <a:rPr lang="en-US" sz="3600" smtClean="0"/>
              <a:t>my genetic marker neutral?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197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371600"/>
            <a:ext cx="8077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“Neutral Genetic Markers”</a:t>
            </a:r>
          </a:p>
          <a:p>
            <a:endParaRPr lang="en-US" sz="2400" dirty="0" smtClean="0"/>
          </a:p>
          <a:p>
            <a:r>
              <a:rPr lang="en-US" sz="2400" b="1" dirty="0" smtClean="0"/>
              <a:t>Observed genetic variation has no effect on fitness</a:t>
            </a:r>
          </a:p>
          <a:p>
            <a:endParaRPr lang="en-US" sz="2400" dirty="0" smtClean="0"/>
          </a:p>
          <a:p>
            <a:r>
              <a:rPr lang="en-US" sz="2400" dirty="0" smtClean="0"/>
              <a:t>Useful for understanding random processes acting on population through time (e.g. genetic drift)</a:t>
            </a:r>
          </a:p>
          <a:p>
            <a:endParaRPr lang="en-US" sz="2400" dirty="0"/>
          </a:p>
          <a:p>
            <a:r>
              <a:rPr lang="en-US" sz="2400" dirty="0" smtClean="0"/>
              <a:t>Most programs used for conservation genetics assume neutrality. </a:t>
            </a:r>
          </a:p>
          <a:p>
            <a:endParaRPr lang="en-US" sz="2400" dirty="0"/>
          </a:p>
          <a:p>
            <a:r>
              <a:rPr lang="en-US" sz="2400" dirty="0" smtClean="0"/>
              <a:t>Why?? Neutral markers </a:t>
            </a:r>
            <a:r>
              <a:rPr lang="en-US" sz="2400" dirty="0" smtClean="0">
                <a:sym typeface="Wingdings"/>
              </a:rPr>
              <a:t> Behave more predictably </a:t>
            </a:r>
            <a:endParaRPr lang="en-US" sz="24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Neutrality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775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524" y="1722474"/>
            <a:ext cx="2552402" cy="288142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1447800"/>
            <a:ext cx="6200554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Haplotype diversity</a:t>
            </a:r>
            <a:r>
              <a:rPr lang="en-US" sz="2400" dirty="0" smtClean="0"/>
              <a:t> = measure of uniqueness of haplotypes</a:t>
            </a:r>
          </a:p>
          <a:p>
            <a:pPr lvl="1"/>
            <a:r>
              <a:rPr lang="en-US" sz="2000" dirty="0" smtClean="0"/>
              <a:t>Probability that two randomly sampled haplotypes are different.  </a:t>
            </a:r>
          </a:p>
          <a:p>
            <a:endParaRPr lang="en-US" sz="2400" dirty="0" smtClean="0"/>
          </a:p>
          <a:p>
            <a:r>
              <a:rPr lang="en-US" sz="2400" b="1" dirty="0" smtClean="0"/>
              <a:t>Nucleotide diversity (π)</a:t>
            </a:r>
            <a:r>
              <a:rPr lang="en-US" sz="2400" dirty="0" smtClean="0"/>
              <a:t> = average number of nucleotide differences per site between two individuals in a population</a:t>
            </a:r>
          </a:p>
          <a:p>
            <a:endParaRPr lang="en-US" sz="2400" dirty="0" smtClean="0"/>
          </a:p>
          <a:p>
            <a:r>
              <a:rPr lang="en-US" sz="2400" b="1" dirty="0" smtClean="0"/>
              <a:t>Theta (</a:t>
            </a:r>
            <a:r>
              <a:rPr lang="en-US" sz="2400" b="1" dirty="0" err="1" smtClean="0"/>
              <a:t>Θ</a:t>
            </a:r>
            <a:r>
              <a:rPr lang="en-US" sz="2400" b="1" dirty="0" smtClean="0"/>
              <a:t>)</a:t>
            </a:r>
            <a:r>
              <a:rPr lang="en-US" sz="2400" dirty="0" smtClean="0"/>
              <a:t> = Population mutation rate. </a:t>
            </a:r>
          </a:p>
          <a:p>
            <a:pPr lvl="1"/>
            <a:r>
              <a:rPr lang="en-US" dirty="0" smtClean="0"/>
              <a:t>Can be compared to nucleotide diversity to assess neutrality</a:t>
            </a:r>
            <a:endParaRPr lang="en-US" sz="14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Defining terms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77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b="1" dirty="0" smtClean="0"/>
                  <a:t>Theta (</a:t>
                </a:r>
                <a:r>
                  <a:rPr lang="en-US" sz="3200" b="1" dirty="0" err="1" smtClean="0"/>
                  <a:t>Θ</a:t>
                </a:r>
                <a:r>
                  <a:rPr lang="en-US" sz="3200" b="1" dirty="0" smtClean="0"/>
                  <a:t>)</a:t>
                </a:r>
                <a:r>
                  <a:rPr lang="en-US" sz="3200" dirty="0" smtClean="0"/>
                  <a:t> = </a:t>
                </a:r>
                <a:r>
                  <a:rPr lang="en-US" sz="3200" b="1" dirty="0" smtClean="0"/>
                  <a:t>4N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for diploid | 2N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</a:t>
                </a:r>
                <a:r>
                  <a:rPr lang="en-US" sz="3200" b="1" dirty="0"/>
                  <a:t>for </a:t>
                </a:r>
                <a:r>
                  <a:rPr lang="en-US" sz="3200" b="1" dirty="0" smtClean="0"/>
                  <a:t>haploid </a:t>
                </a:r>
              </a:p>
              <a:p>
                <a:pPr marL="0" indent="0">
                  <a:buNone/>
                </a:pPr>
                <a:endParaRPr lang="en-US" sz="3200" b="1" dirty="0"/>
              </a:p>
              <a:p>
                <a:r>
                  <a:rPr lang="en-US" sz="3200" dirty="0" smtClean="0"/>
                  <a:t>One of the most important parameters in molecular evolutionary theory</a:t>
                </a:r>
              </a:p>
              <a:p>
                <a:endParaRPr lang="en-US" sz="3200" b="1" dirty="0"/>
              </a:p>
              <a:p>
                <a:r>
                  <a:rPr lang="en-US" sz="3200" dirty="0" smtClean="0"/>
                  <a:t>Multiple ways to estimate</a:t>
                </a:r>
                <a:r>
                  <a:rPr lang="mr-IN" sz="3200" dirty="0" smtClean="0"/>
                  <a:t>…</a:t>
                </a:r>
                <a:r>
                  <a:rPr lang="en-US" sz="3200" dirty="0" smtClean="0"/>
                  <a:t> Today, when computing Tajima’s D statistic, we </a:t>
                </a:r>
                <a:r>
                  <a:rPr lang="en-US" sz="3200" dirty="0" smtClean="0">
                    <a:solidFill>
                      <a:srgbClr val="FF0000"/>
                    </a:solidFill>
                  </a:rPr>
                  <a:t>estimate </a:t>
                </a:r>
                <a:r>
                  <a:rPr lang="en-US" sz="3200" dirty="0" err="1" smtClean="0"/>
                  <a:t>Θ</a:t>
                </a:r>
                <a:r>
                  <a:rPr lang="en-US" sz="3200" dirty="0" smtClean="0"/>
                  <a:t> using number of segregating sites and sample size:</a:t>
                </a:r>
              </a:p>
              <a:p>
                <a:endParaRPr lang="en-US" sz="32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mr-I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…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  <a:blipFill rotWithShape="0">
                <a:blip r:embed="rId2"/>
                <a:stretch>
                  <a:fillRect l="-1704" t="-4000" r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Note on theta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8418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Testing for neutrality: 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Null hypothesis = neutrality</a:t>
                </a:r>
              </a:p>
              <a:p>
                <a:endParaRPr lang="en-US" dirty="0"/>
              </a:p>
              <a:p>
                <a:r>
                  <a:rPr lang="en-US" dirty="0" smtClean="0"/>
                  <a:t>PEGAS assumes </a:t>
                </a:r>
                <a:r>
                  <a:rPr lang="en-US" i="1" dirty="0" smtClean="0"/>
                  <a:t>D</a:t>
                </a:r>
                <a:r>
                  <a:rPr lang="en-US" dirty="0" smtClean="0"/>
                  <a:t> normally distributed with mean=0 and variance=1 (lets us compute a p-value)</a:t>
                </a:r>
              </a:p>
              <a:p>
                <a:endParaRPr lang="en-US" dirty="0"/>
              </a:p>
              <a:p>
                <a:r>
                  <a:rPr lang="en-US" b="1" dirty="0" smtClean="0"/>
                  <a:t>If we fail to reject the null hypothesis, then we assume markers are selectively neutral</a:t>
                </a:r>
                <a:endParaRPr lang="en-US" b="1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190" y="2809386"/>
            <a:ext cx="2179675" cy="12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less than 0</a:t>
                </a:r>
                <a:r>
                  <a:rPr lang="en-US" dirty="0" smtClean="0"/>
                  <a:t>…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too low for number of </a:t>
                </a:r>
                <a:r>
                  <a:rPr lang="en-US" dirty="0"/>
                  <a:t>segregating </a:t>
                </a:r>
                <a:r>
                  <a:rPr lang="en-US" dirty="0" smtClean="0"/>
                  <a:t>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many rare alleles 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Population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bottleneck + expansion </a:t>
                </a:r>
                <a:r>
                  <a:rPr lang="en-US" dirty="0"/>
                  <a:t>(many new, low frequency mutations)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selective sweep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2923</TotalTime>
  <Words>1631</Words>
  <Application>Microsoft Macintosh PowerPoint</Application>
  <PresentationFormat>On-screen Show (4:3)</PresentationFormat>
  <Paragraphs>264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Courier New</vt:lpstr>
      <vt:lpstr>Mangal</vt:lpstr>
      <vt:lpstr>Wingdings</vt:lpstr>
      <vt:lpstr>Office Theme</vt:lpstr>
      <vt:lpstr>Lab 4: AMOVA, F-statistics, and Haplotype Networks </vt:lpstr>
      <vt:lpstr>PowerPoint Presentation</vt:lpstr>
      <vt:lpstr>PowerPoint Presentation</vt:lpstr>
      <vt:lpstr>Question 1: Is my genetic marker neutral?</vt:lpstr>
      <vt:lpstr>PowerPoint Presentation</vt:lpstr>
      <vt:lpstr>PowerPoint Presentation</vt:lpstr>
      <vt:lpstr>PowerPoint Presentation</vt:lpstr>
      <vt:lpstr>Testing for neutrality: Tajima’s D</vt:lpstr>
      <vt:lpstr>Tajima’s D</vt:lpstr>
      <vt:lpstr>Tajima’s D</vt:lpstr>
      <vt:lpstr>Tajima’s D and population demography</vt:lpstr>
      <vt:lpstr>Question 2: How different are my samples/populations?</vt:lpstr>
      <vt:lpstr>Fixation Indices (F-Statistics)</vt:lpstr>
      <vt:lpstr>PowerPoint Presentation</vt:lpstr>
      <vt:lpstr>PowerPoint Presentation</vt:lpstr>
      <vt:lpstr>PowerPoint Presentation</vt:lpstr>
      <vt:lpstr>PowerPoint Presentation</vt:lpstr>
      <vt:lpstr>FST Bias </vt:lpstr>
      <vt:lpstr>FST</vt:lpstr>
      <vt:lpstr>Influence of Low Sample Size (Low FST)</vt:lpstr>
      <vt:lpstr>Influence of Low Sample Size (High FST)</vt:lpstr>
      <vt:lpstr>Influence of Low Sample Size (High FST)</vt:lpstr>
      <vt:lpstr>Question 3: Is there structure/subdivision within my population?</vt:lpstr>
      <vt:lpstr>Population Structure</vt:lpstr>
      <vt:lpstr>AMOVA - Analysis of Molecular Variance </vt:lpstr>
      <vt:lpstr>PowerPoint Presentation</vt:lpstr>
      <vt:lpstr>Permutation tests</vt:lpstr>
      <vt:lpstr>Question 4: How are genetic variants related?</vt:lpstr>
      <vt:lpstr>Haplotype Networks</vt:lpstr>
      <vt:lpstr>Haplotype Networks</vt:lpstr>
      <vt:lpstr>Haplotype Networks</vt:lpstr>
      <vt:lpstr>PowerPoint Presentation</vt:lpstr>
      <vt:lpstr>Minimum Spanning Network</vt:lpstr>
      <vt:lpstr>Median Joining Network</vt:lpstr>
      <vt:lpstr>Today’s Dataset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225</cp:revision>
  <cp:lastPrinted>2014-01-15T01:50:06Z</cp:lastPrinted>
  <dcterms:created xsi:type="dcterms:W3CDTF">2006-08-16T00:00:00Z</dcterms:created>
  <dcterms:modified xsi:type="dcterms:W3CDTF">2018-02-14T15:10:44Z</dcterms:modified>
</cp:coreProperties>
</file>